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87" autoAdjust="0"/>
    <p:restoredTop sz="94660"/>
  </p:normalViewPr>
  <p:slideViewPr>
    <p:cSldViewPr snapToGrid="0">
      <p:cViewPr varScale="1">
        <p:scale>
          <a:sx n="79" d="100"/>
          <a:sy n="79" d="100"/>
        </p:scale>
        <p:origin x="120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raig Miller" userId="2334a7b4-0049-4848-9471-ba83d1d956cf" providerId="ADAL" clId="{853C6BB2-46AD-4A43-8C9A-BAC00B06EB52}"/>
    <pc:docChg chg="custSel addSld modSld">
      <pc:chgData name="Craig Miller" userId="2334a7b4-0049-4848-9471-ba83d1d956cf" providerId="ADAL" clId="{853C6BB2-46AD-4A43-8C9A-BAC00B06EB52}" dt="2026-06-03T18:59:11.810" v="3175" actId="20577"/>
      <pc:docMkLst>
        <pc:docMk/>
      </pc:docMkLst>
      <pc:sldChg chg="modSp">
        <pc:chgData name="Craig Miller" userId="2334a7b4-0049-4848-9471-ba83d1d956cf" providerId="ADAL" clId="{853C6BB2-46AD-4A43-8C9A-BAC00B06EB52}" dt="2026-06-03T18:59:11.810" v="3175" actId="20577"/>
        <pc:sldMkLst>
          <pc:docMk/>
          <pc:sldMk cId="563231776" sldId="256"/>
        </pc:sldMkLst>
        <pc:spChg chg="mod">
          <ac:chgData name="Craig Miller" userId="2334a7b4-0049-4848-9471-ba83d1d956cf" providerId="ADAL" clId="{853C6BB2-46AD-4A43-8C9A-BAC00B06EB52}" dt="2026-06-03T18:59:11.810" v="3175" actId="20577"/>
          <ac:spMkLst>
            <pc:docMk/>
            <pc:sldMk cId="563231776" sldId="256"/>
            <ac:spMk id="2" creationId="{28FE62ED-4A02-41F0-91AF-9AB52108BD08}"/>
          </ac:spMkLst>
        </pc:spChg>
      </pc:sldChg>
      <pc:sldChg chg="modSp">
        <pc:chgData name="Craig Miller" userId="2334a7b4-0049-4848-9471-ba83d1d956cf" providerId="ADAL" clId="{853C6BB2-46AD-4A43-8C9A-BAC00B06EB52}" dt="2026-06-03T18:01:19.667" v="35" actId="20577"/>
        <pc:sldMkLst>
          <pc:docMk/>
          <pc:sldMk cId="3972770554" sldId="257"/>
        </pc:sldMkLst>
        <pc:spChg chg="mod">
          <ac:chgData name="Craig Miller" userId="2334a7b4-0049-4848-9471-ba83d1d956cf" providerId="ADAL" clId="{853C6BB2-46AD-4A43-8C9A-BAC00B06EB52}" dt="2026-06-03T18:01:19.667" v="35" actId="20577"/>
          <ac:spMkLst>
            <pc:docMk/>
            <pc:sldMk cId="3972770554" sldId="257"/>
            <ac:spMk id="3" creationId="{AA1B64D9-EC1E-44A0-9264-6220309611BC}"/>
          </ac:spMkLst>
        </pc:spChg>
      </pc:sldChg>
      <pc:sldChg chg="modSp add">
        <pc:chgData name="Craig Miller" userId="2334a7b4-0049-4848-9471-ba83d1d956cf" providerId="ADAL" clId="{853C6BB2-46AD-4A43-8C9A-BAC00B06EB52}" dt="2026-06-03T18:25:50.401" v="612" actId="20577"/>
        <pc:sldMkLst>
          <pc:docMk/>
          <pc:sldMk cId="1965861249" sldId="258"/>
        </pc:sldMkLst>
        <pc:spChg chg="mod">
          <ac:chgData name="Craig Miller" userId="2334a7b4-0049-4848-9471-ba83d1d956cf" providerId="ADAL" clId="{853C6BB2-46AD-4A43-8C9A-BAC00B06EB52}" dt="2026-06-03T18:01:38.329" v="42" actId="20577"/>
          <ac:spMkLst>
            <pc:docMk/>
            <pc:sldMk cId="1965861249" sldId="258"/>
            <ac:spMk id="2" creationId="{A5C13F47-65B1-4037-82DF-B7D4B9231442}"/>
          </ac:spMkLst>
        </pc:spChg>
        <pc:spChg chg="mod">
          <ac:chgData name="Craig Miller" userId="2334a7b4-0049-4848-9471-ba83d1d956cf" providerId="ADAL" clId="{853C6BB2-46AD-4A43-8C9A-BAC00B06EB52}" dt="2026-06-03T18:25:50.401" v="612" actId="20577"/>
          <ac:spMkLst>
            <pc:docMk/>
            <pc:sldMk cId="1965861249" sldId="258"/>
            <ac:spMk id="3" creationId="{6266F8AC-AAD3-4A5E-893A-2FBE43865B74}"/>
          </ac:spMkLst>
        </pc:spChg>
      </pc:sldChg>
      <pc:sldChg chg="modSp add">
        <pc:chgData name="Craig Miller" userId="2334a7b4-0049-4848-9471-ba83d1d956cf" providerId="ADAL" clId="{853C6BB2-46AD-4A43-8C9A-BAC00B06EB52}" dt="2026-06-03T18:30:14.527" v="1212" actId="20577"/>
        <pc:sldMkLst>
          <pc:docMk/>
          <pc:sldMk cId="3031612970" sldId="259"/>
        </pc:sldMkLst>
        <pc:spChg chg="mod">
          <ac:chgData name="Craig Miller" userId="2334a7b4-0049-4848-9471-ba83d1d956cf" providerId="ADAL" clId="{853C6BB2-46AD-4A43-8C9A-BAC00B06EB52}" dt="2026-06-03T18:26:59.406" v="824" actId="20577"/>
          <ac:spMkLst>
            <pc:docMk/>
            <pc:sldMk cId="3031612970" sldId="259"/>
            <ac:spMk id="2" creationId="{9E7C91BB-EDB1-4CBF-B298-7D317D1CB825}"/>
          </ac:spMkLst>
        </pc:spChg>
        <pc:spChg chg="mod">
          <ac:chgData name="Craig Miller" userId="2334a7b4-0049-4848-9471-ba83d1d956cf" providerId="ADAL" clId="{853C6BB2-46AD-4A43-8C9A-BAC00B06EB52}" dt="2026-06-03T18:30:14.527" v="1212" actId="20577"/>
          <ac:spMkLst>
            <pc:docMk/>
            <pc:sldMk cId="3031612970" sldId="259"/>
            <ac:spMk id="3" creationId="{0E2ED59C-0569-4451-97ED-AD210E194C2E}"/>
          </ac:spMkLst>
        </pc:spChg>
      </pc:sldChg>
      <pc:sldChg chg="modSp add">
        <pc:chgData name="Craig Miller" userId="2334a7b4-0049-4848-9471-ba83d1d956cf" providerId="ADAL" clId="{853C6BB2-46AD-4A43-8C9A-BAC00B06EB52}" dt="2026-06-03T18:35:03.580" v="1428" actId="20577"/>
        <pc:sldMkLst>
          <pc:docMk/>
          <pc:sldMk cId="1178764978" sldId="260"/>
        </pc:sldMkLst>
        <pc:spChg chg="mod">
          <ac:chgData name="Craig Miller" userId="2334a7b4-0049-4848-9471-ba83d1d956cf" providerId="ADAL" clId="{853C6BB2-46AD-4A43-8C9A-BAC00B06EB52}" dt="2026-06-03T18:31:17.581" v="1225" actId="20577"/>
          <ac:spMkLst>
            <pc:docMk/>
            <pc:sldMk cId="1178764978" sldId="260"/>
            <ac:spMk id="2" creationId="{2125E2FF-A66F-4141-B269-895C7EFF22E9}"/>
          </ac:spMkLst>
        </pc:spChg>
        <pc:spChg chg="mod">
          <ac:chgData name="Craig Miller" userId="2334a7b4-0049-4848-9471-ba83d1d956cf" providerId="ADAL" clId="{853C6BB2-46AD-4A43-8C9A-BAC00B06EB52}" dt="2026-06-03T18:35:03.580" v="1428" actId="20577"/>
          <ac:spMkLst>
            <pc:docMk/>
            <pc:sldMk cId="1178764978" sldId="260"/>
            <ac:spMk id="3" creationId="{64F06726-EF6E-432C-B262-D0E497B9B470}"/>
          </ac:spMkLst>
        </pc:spChg>
      </pc:sldChg>
      <pc:sldChg chg="addSp delSp modSp add mod">
        <pc:chgData name="Craig Miller" userId="2334a7b4-0049-4848-9471-ba83d1d956cf" providerId="ADAL" clId="{853C6BB2-46AD-4A43-8C9A-BAC00B06EB52}" dt="2026-06-03T18:36:07.839" v="1441" actId="255"/>
        <pc:sldMkLst>
          <pc:docMk/>
          <pc:sldMk cId="1652849875" sldId="261"/>
        </pc:sldMkLst>
        <pc:spChg chg="mod">
          <ac:chgData name="Craig Miller" userId="2334a7b4-0049-4848-9471-ba83d1d956cf" providerId="ADAL" clId="{853C6BB2-46AD-4A43-8C9A-BAC00B06EB52}" dt="2026-06-03T18:35:18.244" v="1436" actId="20577"/>
          <ac:spMkLst>
            <pc:docMk/>
            <pc:sldMk cId="1652849875" sldId="261"/>
            <ac:spMk id="2" creationId="{6BA9F8BE-FAA1-4D60-BC76-B6D423FBC0C3}"/>
          </ac:spMkLst>
        </pc:spChg>
        <pc:spChg chg="del">
          <ac:chgData name="Craig Miller" userId="2334a7b4-0049-4848-9471-ba83d1d956cf" providerId="ADAL" clId="{853C6BB2-46AD-4A43-8C9A-BAC00B06EB52}" dt="2026-06-03T18:35:28.512" v="1438"/>
          <ac:spMkLst>
            <pc:docMk/>
            <pc:sldMk cId="1652849875" sldId="261"/>
            <ac:spMk id="3" creationId="{365D2083-CF0C-4CBD-8AE3-AA3E40345486}"/>
          </ac:spMkLst>
        </pc:spChg>
        <pc:graphicFrameChg chg="add mod">
          <ac:chgData name="Craig Miller" userId="2334a7b4-0049-4848-9471-ba83d1d956cf" providerId="ADAL" clId="{853C6BB2-46AD-4A43-8C9A-BAC00B06EB52}" dt="2026-06-03T18:36:07.839" v="1441" actId="255"/>
          <ac:graphicFrameMkLst>
            <pc:docMk/>
            <pc:sldMk cId="1652849875" sldId="261"/>
            <ac:graphicFrameMk id="4" creationId="{9ECF70FB-9DA6-4932-B094-6DC8CB62F672}"/>
          </ac:graphicFrameMkLst>
        </pc:graphicFrameChg>
      </pc:sldChg>
      <pc:sldChg chg="modSp add">
        <pc:chgData name="Craig Miller" userId="2334a7b4-0049-4848-9471-ba83d1d956cf" providerId="ADAL" clId="{853C6BB2-46AD-4A43-8C9A-BAC00B06EB52}" dt="2026-06-03T18:43:13.099" v="1962" actId="20577"/>
        <pc:sldMkLst>
          <pc:docMk/>
          <pc:sldMk cId="845084125" sldId="262"/>
        </pc:sldMkLst>
        <pc:spChg chg="mod">
          <ac:chgData name="Craig Miller" userId="2334a7b4-0049-4848-9471-ba83d1d956cf" providerId="ADAL" clId="{853C6BB2-46AD-4A43-8C9A-BAC00B06EB52}" dt="2026-06-03T18:39:27.691" v="1454" actId="20577"/>
          <ac:spMkLst>
            <pc:docMk/>
            <pc:sldMk cId="845084125" sldId="262"/>
            <ac:spMk id="2" creationId="{84D4F3C4-21C1-4240-97F5-2B2240046E27}"/>
          </ac:spMkLst>
        </pc:spChg>
        <pc:spChg chg="mod">
          <ac:chgData name="Craig Miller" userId="2334a7b4-0049-4848-9471-ba83d1d956cf" providerId="ADAL" clId="{853C6BB2-46AD-4A43-8C9A-BAC00B06EB52}" dt="2026-06-03T18:43:13.099" v="1962" actId="20577"/>
          <ac:spMkLst>
            <pc:docMk/>
            <pc:sldMk cId="845084125" sldId="262"/>
            <ac:spMk id="3" creationId="{BA6B0DB8-BC4E-4794-A9A5-A1B4C5D6E76A}"/>
          </ac:spMkLst>
        </pc:spChg>
      </pc:sldChg>
      <pc:sldChg chg="modSp add">
        <pc:chgData name="Craig Miller" userId="2334a7b4-0049-4848-9471-ba83d1d956cf" providerId="ADAL" clId="{853C6BB2-46AD-4A43-8C9A-BAC00B06EB52}" dt="2026-06-03T18:47:27.508" v="2438" actId="20577"/>
        <pc:sldMkLst>
          <pc:docMk/>
          <pc:sldMk cId="1567694229" sldId="263"/>
        </pc:sldMkLst>
        <pc:spChg chg="mod">
          <ac:chgData name="Craig Miller" userId="2334a7b4-0049-4848-9471-ba83d1d956cf" providerId="ADAL" clId="{853C6BB2-46AD-4A43-8C9A-BAC00B06EB52}" dt="2026-06-03T18:43:57.378" v="1978" actId="20577"/>
          <ac:spMkLst>
            <pc:docMk/>
            <pc:sldMk cId="1567694229" sldId="263"/>
            <ac:spMk id="2" creationId="{F17A6B71-86A0-4C27-947F-F671192D061A}"/>
          </ac:spMkLst>
        </pc:spChg>
        <pc:spChg chg="mod">
          <ac:chgData name="Craig Miller" userId="2334a7b4-0049-4848-9471-ba83d1d956cf" providerId="ADAL" clId="{853C6BB2-46AD-4A43-8C9A-BAC00B06EB52}" dt="2026-06-03T18:47:27.508" v="2438" actId="20577"/>
          <ac:spMkLst>
            <pc:docMk/>
            <pc:sldMk cId="1567694229" sldId="263"/>
            <ac:spMk id="3" creationId="{1E4022C0-4CF3-4AA0-8B92-84878A3B1CBF}"/>
          </ac:spMkLst>
        </pc:spChg>
      </pc:sldChg>
      <pc:sldChg chg="modSp add">
        <pc:chgData name="Craig Miller" userId="2334a7b4-0049-4848-9471-ba83d1d956cf" providerId="ADAL" clId="{853C6BB2-46AD-4A43-8C9A-BAC00B06EB52}" dt="2026-06-03T18:54:43.257" v="2962" actId="20577"/>
        <pc:sldMkLst>
          <pc:docMk/>
          <pc:sldMk cId="1591978045" sldId="264"/>
        </pc:sldMkLst>
        <pc:spChg chg="mod">
          <ac:chgData name="Craig Miller" userId="2334a7b4-0049-4848-9471-ba83d1d956cf" providerId="ADAL" clId="{853C6BB2-46AD-4A43-8C9A-BAC00B06EB52}" dt="2026-06-03T18:48:01.180" v="2466" actId="20577"/>
          <ac:spMkLst>
            <pc:docMk/>
            <pc:sldMk cId="1591978045" sldId="264"/>
            <ac:spMk id="2" creationId="{1F9A5E3F-8A48-4CDF-AB55-4FDF44B6323C}"/>
          </ac:spMkLst>
        </pc:spChg>
        <pc:spChg chg="mod">
          <ac:chgData name="Craig Miller" userId="2334a7b4-0049-4848-9471-ba83d1d956cf" providerId="ADAL" clId="{853C6BB2-46AD-4A43-8C9A-BAC00B06EB52}" dt="2026-06-03T18:54:43.257" v="2962" actId="20577"/>
          <ac:spMkLst>
            <pc:docMk/>
            <pc:sldMk cId="1591978045" sldId="264"/>
            <ac:spMk id="3" creationId="{9B59F75B-965D-43D8-BFB3-785CB11C2161}"/>
          </ac:spMkLst>
        </pc:spChg>
      </pc:sldChg>
      <pc:sldChg chg="modSp add">
        <pc:chgData name="Craig Miller" userId="2334a7b4-0049-4848-9471-ba83d1d956cf" providerId="ADAL" clId="{853C6BB2-46AD-4A43-8C9A-BAC00B06EB52}" dt="2026-06-03T18:56:59.021" v="3149" actId="20577"/>
        <pc:sldMkLst>
          <pc:docMk/>
          <pc:sldMk cId="2697767103" sldId="265"/>
        </pc:sldMkLst>
        <pc:spChg chg="mod">
          <ac:chgData name="Craig Miller" userId="2334a7b4-0049-4848-9471-ba83d1d956cf" providerId="ADAL" clId="{853C6BB2-46AD-4A43-8C9A-BAC00B06EB52}" dt="2026-06-03T18:53:37.862" v="2792" actId="20577"/>
          <ac:spMkLst>
            <pc:docMk/>
            <pc:sldMk cId="2697767103" sldId="265"/>
            <ac:spMk id="2" creationId="{2D68B9F2-7117-44EE-84F4-D8B4AE6987F9}"/>
          </ac:spMkLst>
        </pc:spChg>
        <pc:spChg chg="mod">
          <ac:chgData name="Craig Miller" userId="2334a7b4-0049-4848-9471-ba83d1d956cf" providerId="ADAL" clId="{853C6BB2-46AD-4A43-8C9A-BAC00B06EB52}" dt="2026-06-03T18:56:59.021" v="3149" actId="20577"/>
          <ac:spMkLst>
            <pc:docMk/>
            <pc:sldMk cId="2697767103" sldId="265"/>
            <ac:spMk id="3" creationId="{EEA1A220-E852-4C81-ACC3-B49E04F8C64E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https://depauledu-my.sharepoint.com/personal/cmiller2_depaul_edu/Documents/Documents/courses/LLMs/develop/weighted_model_classify/results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2400" dirty="0"/>
              <a:t>Percent</a:t>
            </a:r>
            <a:r>
              <a:rPr lang="en-US" sz="2400" baseline="0" dirty="0"/>
              <a:t> Correct for Range of k Values</a:t>
            </a:r>
            <a:endParaRPr lang="en-US" sz="2400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results!$B$1</c:f>
              <c:strCache>
                <c:ptCount val="1"/>
                <c:pt idx="0">
                  <c:v>Unweighted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numRef>
              <c:f>results!$A$2:$A$21</c:f>
              <c:numCache>
                <c:formatCode>General</c:formatCode>
                <c:ptCount val="20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17</c:v>
                </c:pt>
                <c:pt idx="17">
                  <c:v>18</c:v>
                </c:pt>
                <c:pt idx="18">
                  <c:v>19</c:v>
                </c:pt>
                <c:pt idx="19">
                  <c:v>20</c:v>
                </c:pt>
              </c:numCache>
            </c:numRef>
          </c:cat>
          <c:val>
            <c:numRef>
              <c:f>results!$B$2:$B$21</c:f>
              <c:numCache>
                <c:formatCode>General</c:formatCode>
                <c:ptCount val="20"/>
                <c:pt idx="0">
                  <c:v>63.67</c:v>
                </c:pt>
                <c:pt idx="1">
                  <c:v>59</c:v>
                </c:pt>
                <c:pt idx="2">
                  <c:v>73.33</c:v>
                </c:pt>
                <c:pt idx="3">
                  <c:v>68.67</c:v>
                </c:pt>
                <c:pt idx="4">
                  <c:v>75.33</c:v>
                </c:pt>
                <c:pt idx="5">
                  <c:v>72.67</c:v>
                </c:pt>
                <c:pt idx="6">
                  <c:v>77.33</c:v>
                </c:pt>
                <c:pt idx="7">
                  <c:v>76.67</c:v>
                </c:pt>
                <c:pt idx="8">
                  <c:v>81</c:v>
                </c:pt>
                <c:pt idx="9">
                  <c:v>79</c:v>
                </c:pt>
                <c:pt idx="10">
                  <c:v>78</c:v>
                </c:pt>
                <c:pt idx="11">
                  <c:v>77</c:v>
                </c:pt>
                <c:pt idx="12">
                  <c:v>78.67</c:v>
                </c:pt>
                <c:pt idx="13">
                  <c:v>77.33</c:v>
                </c:pt>
                <c:pt idx="14">
                  <c:v>77</c:v>
                </c:pt>
                <c:pt idx="15">
                  <c:v>78.33</c:v>
                </c:pt>
                <c:pt idx="16">
                  <c:v>78</c:v>
                </c:pt>
                <c:pt idx="17">
                  <c:v>78.67</c:v>
                </c:pt>
                <c:pt idx="18">
                  <c:v>77</c:v>
                </c:pt>
                <c:pt idx="19">
                  <c:v>76.33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19C4-42C9-813E-5C412BF14CD2}"/>
            </c:ext>
          </c:extLst>
        </c:ser>
        <c:ser>
          <c:idx val="1"/>
          <c:order val="1"/>
          <c:tx>
            <c:strRef>
              <c:f>results!$C$1</c:f>
              <c:strCache>
                <c:ptCount val="1"/>
                <c:pt idx="0">
                  <c:v>Weighted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numRef>
              <c:f>results!$A$2:$A$21</c:f>
              <c:numCache>
                <c:formatCode>General</c:formatCode>
                <c:ptCount val="20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17</c:v>
                </c:pt>
                <c:pt idx="17">
                  <c:v>18</c:v>
                </c:pt>
                <c:pt idx="18">
                  <c:v>19</c:v>
                </c:pt>
                <c:pt idx="19">
                  <c:v>20</c:v>
                </c:pt>
              </c:numCache>
            </c:numRef>
          </c:cat>
          <c:val>
            <c:numRef>
              <c:f>results!$C$2:$C$21</c:f>
              <c:numCache>
                <c:formatCode>General</c:formatCode>
                <c:ptCount val="20"/>
                <c:pt idx="0">
                  <c:v>63.67</c:v>
                </c:pt>
                <c:pt idx="1">
                  <c:v>63.67</c:v>
                </c:pt>
                <c:pt idx="2">
                  <c:v>73.33</c:v>
                </c:pt>
                <c:pt idx="3">
                  <c:v>72</c:v>
                </c:pt>
                <c:pt idx="4">
                  <c:v>76</c:v>
                </c:pt>
                <c:pt idx="5">
                  <c:v>76.33</c:v>
                </c:pt>
                <c:pt idx="6">
                  <c:v>77.33</c:v>
                </c:pt>
                <c:pt idx="7">
                  <c:v>78</c:v>
                </c:pt>
                <c:pt idx="8">
                  <c:v>80.33</c:v>
                </c:pt>
                <c:pt idx="9">
                  <c:v>79</c:v>
                </c:pt>
                <c:pt idx="10">
                  <c:v>77.67</c:v>
                </c:pt>
                <c:pt idx="11">
                  <c:v>77.33</c:v>
                </c:pt>
                <c:pt idx="12">
                  <c:v>78.33</c:v>
                </c:pt>
                <c:pt idx="13">
                  <c:v>77</c:v>
                </c:pt>
                <c:pt idx="14">
                  <c:v>77.67</c:v>
                </c:pt>
                <c:pt idx="15">
                  <c:v>78</c:v>
                </c:pt>
                <c:pt idx="16">
                  <c:v>78.67</c:v>
                </c:pt>
                <c:pt idx="17">
                  <c:v>78.67</c:v>
                </c:pt>
                <c:pt idx="18">
                  <c:v>78</c:v>
                </c:pt>
                <c:pt idx="19">
                  <c:v>77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19C4-42C9-813E-5C412BF14CD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619005192"/>
        <c:axId val="619005520"/>
      </c:lineChart>
      <c:catAx>
        <c:axId val="61900519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19005520"/>
        <c:crosses val="autoZero"/>
        <c:auto val="1"/>
        <c:lblAlgn val="ctr"/>
        <c:lblOffset val="100"/>
        <c:noMultiLvlLbl val="0"/>
      </c:catAx>
      <c:valAx>
        <c:axId val="61900552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1900519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E396DB-6372-4AAB-A77D-C5CB9B35F34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3FF6EF0-2105-4FE5-AB22-5443FE6D3BB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19356B-F05C-4A5F-9CDA-F4783CD3C5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9FB2CD-3CB4-4180-AEB8-752A3D53EF55}" type="datetimeFigureOut">
              <a:rPr lang="en-US" smtClean="0"/>
              <a:t>6/3/2026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6DD246-47C6-467E-85C6-D3887DA16C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D8754C4-FD16-4461-B374-33A70DC989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69958-5C81-4844-B0B1-20C7116E69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23048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72B739-14F0-4C45-BDF6-70998B6867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C3E86B5-655E-4415-BE0F-616D8AD484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57E89B5-42D5-4DD0-81BF-324C852F8D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9FB2CD-3CB4-4180-AEB8-752A3D53EF55}" type="datetimeFigureOut">
              <a:rPr lang="en-US" smtClean="0"/>
              <a:t>6/3/2026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CD4CA1-093A-4FBC-9F5A-1EFB5A00FC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0729EF6-AE0D-4269-A3FF-CB8BA1204E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69958-5C81-4844-B0B1-20C7116E69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99257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35053E4-2544-4F1C-9869-6059E47616C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D6F4E80-8F3A-43E1-9522-908FD090D65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C92B6F7-BCBA-4165-80CC-871F1C635F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9FB2CD-3CB4-4180-AEB8-752A3D53EF55}" type="datetimeFigureOut">
              <a:rPr lang="en-US" smtClean="0"/>
              <a:t>6/3/2026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8268711-5153-4091-8AB7-8B33BE5F96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BA9F3C2-7798-49EC-BCA2-64CA487974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69958-5C81-4844-B0B1-20C7116E69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66977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94EB0E-5B4B-4A16-B4C4-60E83EFC4E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B80F78-0CF2-42C9-B91E-437878B8778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ADFD7D6-80BA-4EB1-8EB6-B6856838E1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9FB2CD-3CB4-4180-AEB8-752A3D53EF55}" type="datetimeFigureOut">
              <a:rPr lang="en-US" smtClean="0"/>
              <a:t>6/3/2026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182190A-A766-44E6-8981-8A28327B3C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A12380F-DD80-448F-9DC1-F390B1448C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69958-5C81-4844-B0B1-20C7116E69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42168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32970D-40FE-4BF5-ADC6-F78FB4CF58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4417A6A-E965-4DA5-99E0-B277E69B661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1F00835-F289-46C0-B866-5774EEE971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9FB2CD-3CB4-4180-AEB8-752A3D53EF55}" type="datetimeFigureOut">
              <a:rPr lang="en-US" smtClean="0"/>
              <a:t>6/3/2026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3FC6002-7CF2-4656-98E5-F50A223651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85D0C2A-357E-4558-8A95-779EE8AEE7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69958-5C81-4844-B0B1-20C7116E69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56987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8991BA-BE37-4AE5-8113-EAB3AC086C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3FFA57-62CC-4805-86E7-3A26072FB94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E2FB02F-B57A-4F34-B8B6-3A81B7DBFC6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1ABA213-02BA-4BD5-AF97-8C394BEA41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9FB2CD-3CB4-4180-AEB8-752A3D53EF55}" type="datetimeFigureOut">
              <a:rPr lang="en-US" smtClean="0"/>
              <a:t>6/3/2026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AAA02E6-4490-4482-88D8-E48C8E8D49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0BDF726-2A1A-4DA9-96EE-ED254AB6E5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69958-5C81-4844-B0B1-20C7116E69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43868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8C5762-ACDC-48E7-94A5-4C0473A72F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DF6EE9A-0ABB-4453-B301-1550DAC754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82B2A8E-3F42-4DB5-8156-8085076CCDE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9407BE1-3B53-4A1A-B3F9-72EDBC60501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07D2F9B-D72B-49A6-B727-60161676557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0EEA552-D45A-47F7-A979-695C69A3D9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9FB2CD-3CB4-4180-AEB8-752A3D53EF55}" type="datetimeFigureOut">
              <a:rPr lang="en-US" smtClean="0"/>
              <a:t>6/3/2026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CA7846E-9D31-4A6E-8F4C-C20AAC16BE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A35751A-7B9D-47FB-9B93-2BBFD7B39E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69958-5C81-4844-B0B1-20C7116E69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66049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3A4648-C1C4-4586-963F-CEFA17A6D3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D1ED725-DB90-4B4F-BCAF-B72B70823C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9FB2CD-3CB4-4180-AEB8-752A3D53EF55}" type="datetimeFigureOut">
              <a:rPr lang="en-US" smtClean="0"/>
              <a:t>6/3/2026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3D41896-1E54-4647-B720-3467D0DB48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FD2E902-EF0D-4533-9224-7362D00F3B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69958-5C81-4844-B0B1-20C7116E69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01511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7F5CE36-AABE-4602-8D8A-7703383D84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9FB2CD-3CB4-4180-AEB8-752A3D53EF55}" type="datetimeFigureOut">
              <a:rPr lang="en-US" smtClean="0"/>
              <a:t>6/3/2026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2478278-5AD4-4096-904D-D5CE5EFB96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CFC747C-D2CF-4317-A7F4-626A2638A8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69958-5C81-4844-B0B1-20C7116E69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30750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99809A-D9FD-48DA-942B-BF6F05CE50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2642D6-DC7A-4696-B3F5-D32A0B12E6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C935DD4-88F9-4219-AF96-4E7EA419961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AC2B05D-2A47-4672-A03B-45A8791349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9FB2CD-3CB4-4180-AEB8-752A3D53EF55}" type="datetimeFigureOut">
              <a:rPr lang="en-US" smtClean="0"/>
              <a:t>6/3/2026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074D77E-2AAC-49D6-8DEE-89E88403BC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7DC75B9-3E3A-45FB-BB2B-126F6B7A68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69958-5C81-4844-B0B1-20C7116E69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42668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F2C3D6-3330-4426-ADC6-F6A049757D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D7184E0-359E-451B-8CBB-8C83D25807D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406BC5F-4057-4252-A09F-0A2FC9BC720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D9E1BAE-BB98-445F-A3FC-853027271F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9FB2CD-3CB4-4180-AEB8-752A3D53EF55}" type="datetimeFigureOut">
              <a:rPr lang="en-US" smtClean="0"/>
              <a:t>6/3/2026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2B886FE-14F6-4C8B-B2CF-4B0D7864A9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2B5504A-A296-4319-A109-7A22AF84E2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69958-5C81-4844-B0B1-20C7116E69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43094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7BF8F82-D904-47AA-9B9D-3B7FFFCD81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2CDA898-63D1-4735-BE79-A222B90AE84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F674667-C6F5-45D6-B7B0-72FB0FD21E1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9FB2CD-3CB4-4180-AEB8-752A3D53EF55}" type="datetimeFigureOut">
              <a:rPr lang="en-US" smtClean="0"/>
              <a:t>6/3/2026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B898C98-7213-4F24-B78B-92179EDB2D8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2ADAEA-0A0F-4909-B788-D3B08B4B7AC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A69958-5C81-4844-B0B1-20C7116E69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6202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FE62ED-4A02-41F0-91AF-9AB52108BD0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Exploring Similarity-based Predictions on </a:t>
            </a:r>
            <a:r>
              <a:rPr lang="en-US"/>
              <a:t>Course Prerequisites </a:t>
            </a:r>
            <a:r>
              <a:rPr lang="en-US" dirty="0"/>
              <a:t>with the Sentence Transformer Model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3796CA1-329E-48DF-8C01-873E1921513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079875"/>
            <a:ext cx="9144000" cy="1655762"/>
          </a:xfrm>
        </p:spPr>
        <p:txBody>
          <a:bodyPr>
            <a:normAutofit/>
          </a:bodyPr>
          <a:lstStyle/>
          <a:p>
            <a:r>
              <a:rPr lang="en-US" sz="4000" dirty="0"/>
              <a:t>Craig Miller</a:t>
            </a:r>
          </a:p>
        </p:txBody>
      </p:sp>
    </p:spTree>
    <p:extLst>
      <p:ext uri="{BB962C8B-B14F-4D97-AF65-F5344CB8AC3E}">
        <p14:creationId xmlns:p14="http://schemas.microsoft.com/office/powerpoint/2010/main" val="56323177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68B9F2-7117-44EE-84F4-D8B4AE6987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Challenges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A1A220-E852-4C81-ACC3-B49E04F8C6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Collecting a large sample of courses was difficult</a:t>
            </a:r>
          </a:p>
          <a:p>
            <a:r>
              <a:rPr lang="en-US" dirty="0"/>
              <a:t>The 600 course dataset had problems with their fields</a:t>
            </a:r>
          </a:p>
          <a:p>
            <a:r>
              <a:rPr lang="en-US" dirty="0"/>
              <a:t>Working with the pandas data frames required a new set of skills for operating on them</a:t>
            </a:r>
          </a:p>
        </p:txBody>
      </p:sp>
    </p:spTree>
    <p:extLst>
      <p:ext uri="{BB962C8B-B14F-4D97-AF65-F5344CB8AC3E}">
        <p14:creationId xmlns:p14="http://schemas.microsoft.com/office/powerpoint/2010/main" val="26977671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70531D-97EC-4121-9B5E-A0CD432964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Classification Task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1B64D9-EC1E-44A0-9264-6220309611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300 course titles and descriptions at DePaul with (232) and without (68) prerequisites</a:t>
            </a:r>
          </a:p>
          <a:p>
            <a:r>
              <a:rPr lang="en-US" dirty="0"/>
              <a:t>Given a course title and description, can the model predict whether it should have prerequisites based on the remaining 299 course descriptions?</a:t>
            </a:r>
          </a:p>
        </p:txBody>
      </p:sp>
    </p:spTree>
    <p:extLst>
      <p:ext uri="{BB962C8B-B14F-4D97-AF65-F5344CB8AC3E}">
        <p14:creationId xmlns:p14="http://schemas.microsoft.com/office/powerpoint/2010/main" val="39727705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C13F47-65B1-4037-82DF-B7D4B92314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Method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66F8AC-AAD3-4A5E-893A-2FBE43865B7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model converts all title/description combinations to a 384-D embedding using the ‘all-MiniLM-L12-v2’ model in the Sentence Transformer library</a:t>
            </a:r>
          </a:p>
          <a:p>
            <a:r>
              <a:rPr lang="en-US" dirty="0"/>
              <a:t>The given title/course description is matched with the top-k remaining courses based on the cosine similarity of </a:t>
            </a:r>
            <a:r>
              <a:rPr lang="en-US" dirty="0" err="1"/>
              <a:t>of</a:t>
            </a:r>
            <a:r>
              <a:rPr lang="en-US" dirty="0"/>
              <a:t> the 384-D embeddings</a:t>
            </a:r>
          </a:p>
          <a:p>
            <a:r>
              <a:rPr lang="en-US" dirty="0"/>
              <a:t>Prerequisite prediction (yes or no) is based on one of two approaches: weighted and non-weighted (see next slide)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58612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7C91BB-EDB1-4CBF-B298-7D317D1CB8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Prediction Methods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2ED59C-0569-4451-97ED-AD210E194C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Unweighted: each matching course receives equal weight. If a majority of the matches has a prerequisite, then the model predicts that the given course has a prediction</a:t>
            </a:r>
          </a:p>
          <a:p>
            <a:r>
              <a:rPr lang="en-US" dirty="0"/>
              <a:t>Weighted: the weight of a match counts in proportion to its similarity score. For example,  a matching course with a higher similarity score would have more influence on prediction a prerequisite than a match with a lower score</a:t>
            </a:r>
          </a:p>
        </p:txBody>
      </p:sp>
    </p:spTree>
    <p:extLst>
      <p:ext uri="{BB962C8B-B14F-4D97-AF65-F5344CB8AC3E}">
        <p14:creationId xmlns:p14="http://schemas.microsoft.com/office/powerpoint/2010/main" val="30316129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25E2FF-A66F-4141-B269-895C7EFF22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Study Design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F06726-EF6E-432C-B262-D0E497B9B47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Explore performance on a range of k values from 1 to 20</a:t>
            </a:r>
          </a:p>
          <a:p>
            <a:r>
              <a:rPr lang="en-US" dirty="0"/>
              <a:t>Compare performance between unweighted and weighted prediction methods</a:t>
            </a:r>
          </a:p>
        </p:txBody>
      </p:sp>
    </p:spTree>
    <p:extLst>
      <p:ext uri="{BB962C8B-B14F-4D97-AF65-F5344CB8AC3E}">
        <p14:creationId xmlns:p14="http://schemas.microsoft.com/office/powerpoint/2010/main" val="11787649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A9F8BE-FAA1-4D60-BC76-B6D423FBC0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Results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9ECF70FB-9DA6-4932-B094-6DC8CB62F67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68604191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6528498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D4F3C4-21C1-4240-97F5-2B2240046E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Observations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6B0DB8-BC4E-4794-A9A5-A1B4C5D6E7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Performance is not much better than just predicting the majority classification (the course has prerequisites)</a:t>
            </a:r>
          </a:p>
          <a:p>
            <a:r>
              <a:rPr lang="en-US" dirty="0"/>
              <a:t>Unweighted and weighted approaches have similar performance, except the weighted approach is more consistent for smaller values of k</a:t>
            </a:r>
          </a:p>
          <a:p>
            <a:r>
              <a:rPr lang="en-US" dirty="0"/>
              <a:t>The retrieval function appears to match on similarly themed courses</a:t>
            </a:r>
          </a:p>
          <a:p>
            <a:r>
              <a:rPr lang="en-US" dirty="0"/>
              <a:t>Often the highest match is to the next (or previous) course in a sequence.</a:t>
            </a:r>
          </a:p>
        </p:txBody>
      </p:sp>
    </p:spTree>
    <p:extLst>
      <p:ext uri="{BB962C8B-B14F-4D97-AF65-F5344CB8AC3E}">
        <p14:creationId xmlns:p14="http://schemas.microsoft.com/office/powerpoint/2010/main" val="8450841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7A6B71-86A0-4C27-947F-F671192D06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Interpretations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4022C0-4CF3-4AA0-8B92-84878A3B1CB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Sentence Transformer appears to match courses with similar themes</a:t>
            </a:r>
          </a:p>
          <a:p>
            <a:r>
              <a:rPr lang="en-US" dirty="0"/>
              <a:t>However, similar themes do not appear to provide a good basis for predicting whether a course has a prerequisite. Note that courses in a sequence have similar themes, but the first course often does not have a prerequisite and the second course does.</a:t>
            </a:r>
          </a:p>
        </p:txBody>
      </p:sp>
    </p:spTree>
    <p:extLst>
      <p:ext uri="{BB962C8B-B14F-4D97-AF65-F5344CB8AC3E}">
        <p14:creationId xmlns:p14="http://schemas.microsoft.com/office/powerpoint/2010/main" val="156769422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9A5E3F-8A48-4CDF-AB55-4FDF44B632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Limitations and Future Work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59F75B-965D-43D8-BFB3-785CB11C216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choice of prerequisites require human judgement and may not always be reflective of the course content.</a:t>
            </a:r>
          </a:p>
          <a:p>
            <a:r>
              <a:rPr lang="en-US" dirty="0"/>
              <a:t>The sample of courses was intended to be representational of DePaul courses, but there was no principled method for selecting them.</a:t>
            </a:r>
          </a:p>
          <a:p>
            <a:r>
              <a:rPr lang="en-US" dirty="0"/>
              <a:t>Specific dimensions of the 384-D embedding may be more diagnostic of prerequisites. A neural network could learn which ones are most predictive.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19780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50A0E690F86C64C9D65A01ECFAD7068" ma:contentTypeVersion="18" ma:contentTypeDescription="Create a new document." ma:contentTypeScope="" ma:versionID="7da579ad5481ae4f6608182e7cfcc806">
  <xsd:schema xmlns:xsd="http://www.w3.org/2001/XMLSchema" xmlns:xs="http://www.w3.org/2001/XMLSchema" xmlns:p="http://schemas.microsoft.com/office/2006/metadata/properties" xmlns:ns3="915ab876-34cb-47bd-80e7-24e4147a2899" xmlns:ns4="2d0d41af-b126-4de9-bd8c-b46d29277e0f" targetNamespace="http://schemas.microsoft.com/office/2006/metadata/properties" ma:root="true" ma:fieldsID="f81a75b2247852d25a00aed7ee993b81" ns3:_="" ns4:_="">
    <xsd:import namespace="915ab876-34cb-47bd-80e7-24e4147a2899"/>
    <xsd:import namespace="2d0d41af-b126-4de9-bd8c-b46d29277e0f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LengthInSeconds" minOccurs="0"/>
                <xsd:element ref="ns3:MediaServiceLocation" minOccurs="0"/>
                <xsd:element ref="ns3:_activity" minOccurs="0"/>
                <xsd:element ref="ns3:MediaServiceObjectDetectorVersions" minOccurs="0"/>
                <xsd:element ref="ns3:MediaServiceSystemTag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15ab876-34cb-47bd-80e7-24e4147a289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9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MediaServiceLocation" ma:index="21" nillable="true" ma:displayName="Location" ma:internalName="MediaServiceLocation" ma:readOnly="true">
      <xsd:simpleType>
        <xsd:restriction base="dms:Text"/>
      </xsd:simpleType>
    </xsd:element>
    <xsd:element name="_activity" ma:index="22" nillable="true" ma:displayName="_activity" ma:hidden="true" ma:internalName="_activity">
      <xsd:simpleType>
        <xsd:restriction base="dms:Note"/>
      </xsd:simpleType>
    </xsd:element>
    <xsd:element name="MediaServiceObjectDetectorVersions" ma:index="23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ystemTags" ma:index="24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d0d41af-b126-4de9-bd8c-b46d29277e0f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4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915ab876-34cb-47bd-80e7-24e4147a2899" xsi:nil="true"/>
  </documentManagement>
</p:properties>
</file>

<file path=customXml/itemProps1.xml><?xml version="1.0" encoding="utf-8"?>
<ds:datastoreItem xmlns:ds="http://schemas.openxmlformats.org/officeDocument/2006/customXml" ds:itemID="{DACB99B3-4DEE-4931-B4BD-6D93E350753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15ab876-34cb-47bd-80e7-24e4147a2899"/>
    <ds:schemaRef ds:uri="2d0d41af-b126-4de9-bd8c-b46d29277e0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9C4C45FC-9581-42EE-B9A6-F69D87C9307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B77348F2-CC69-4014-AAC8-3C7A803BC797}">
  <ds:schemaRefs>
    <ds:schemaRef ds:uri="http://schemas.openxmlformats.org/package/2006/metadata/core-properties"/>
    <ds:schemaRef ds:uri="915ab876-34cb-47bd-80e7-24e4147a2899"/>
    <ds:schemaRef ds:uri="http://schemas.microsoft.com/office/2006/documentManagement/types"/>
    <ds:schemaRef ds:uri="http://schemas.microsoft.com/office/infopath/2007/PartnerControls"/>
    <ds:schemaRef ds:uri="2d0d41af-b126-4de9-bd8c-b46d29277e0f"/>
    <ds:schemaRef ds:uri="http://purl.org/dc/elements/1.1/"/>
    <ds:schemaRef ds:uri="http://schemas.microsoft.com/office/2006/metadata/properties"/>
    <ds:schemaRef ds:uri="http://purl.org/dc/terms/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64</TotalTime>
  <Words>455</Words>
  <Application>Microsoft Office PowerPoint</Application>
  <PresentationFormat>Widescreen</PresentationFormat>
  <Paragraphs>33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Office Theme</vt:lpstr>
      <vt:lpstr>Exploring Similarity-based Predictions on Course Prerequisites with the Sentence Transformer Model</vt:lpstr>
      <vt:lpstr>Classification Task</vt:lpstr>
      <vt:lpstr>Method</vt:lpstr>
      <vt:lpstr>Prediction Methods</vt:lpstr>
      <vt:lpstr>Study Design</vt:lpstr>
      <vt:lpstr>Results</vt:lpstr>
      <vt:lpstr>Observations</vt:lpstr>
      <vt:lpstr>Interpretations</vt:lpstr>
      <vt:lpstr>Limitations and Future Work</vt:lpstr>
      <vt:lpstr>Challenges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Exploring Similarity-based Predictions with the Sentence Transformer Model</dc:title>
  <dc:creator>Craig Miller</dc:creator>
  <cp:lastModifiedBy>Craig Miller</cp:lastModifiedBy>
  <cp:revision>4</cp:revision>
  <dcterms:created xsi:type="dcterms:W3CDTF">2026-06-03T17:54:18Z</dcterms:created>
  <dcterms:modified xsi:type="dcterms:W3CDTF">2026-06-03T18:59:13Z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0x010100450A0E690F86C64C9D65A01ECFAD7068</vt:lpwstr>
  </property>
</Properties>
</file>